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3"/>
    <p:sldId id="276" r:id="rId4"/>
    <p:sldId id="274" r:id="rId5"/>
    <p:sldId id="353" r:id="rId6"/>
    <p:sldId id="354" r:id="rId7"/>
    <p:sldId id="356" r:id="rId8"/>
    <p:sldId id="357" r:id="rId9"/>
    <p:sldId id="358" r:id="rId10"/>
    <p:sldId id="359" r:id="rId11"/>
    <p:sldId id="361" r:id="rId12"/>
    <p:sldId id="362" r:id="rId13"/>
    <p:sldId id="364" r:id="rId14"/>
    <p:sldId id="365" r:id="rId15"/>
    <p:sldId id="366" r:id="rId16"/>
    <p:sldId id="367" r:id="rId17"/>
    <p:sldId id="368" r:id="rId18"/>
    <p:sldId id="370" r:id="rId19"/>
    <p:sldId id="371" r:id="rId20"/>
    <p:sldId id="372" r:id="rId21"/>
    <p:sldId id="374" r:id="rId22"/>
    <p:sldId id="376" r:id="rId23"/>
    <p:sldId id="378" r:id="rId24"/>
    <p:sldId id="379" r:id="rId25"/>
    <p:sldId id="380" r:id="rId26"/>
    <p:sldId id="381" r:id="rId27"/>
    <p:sldId id="395" r:id="rId28"/>
    <p:sldId id="396" r:id="rId29"/>
    <p:sldId id="382" r:id="rId30"/>
    <p:sldId id="383" r:id="rId31"/>
    <p:sldId id="384" r:id="rId32"/>
    <p:sldId id="385" r:id="rId33"/>
    <p:sldId id="386" r:id="rId34"/>
    <p:sldId id="411" r:id="rId35"/>
    <p:sldId id="413" r:id="rId36"/>
    <p:sldId id="414" r:id="rId37"/>
    <p:sldId id="415" r:id="rId38"/>
    <p:sldId id="416" r:id="rId39"/>
    <p:sldId id="417" r:id="rId40"/>
    <p:sldId id="273" r:id="rId42"/>
  </p:sldIdLst>
  <p:sldSz cx="12192000" cy="6858000"/>
  <p:notesSz cx="6858000" cy="9144000"/>
  <p:embeddedFontLst>
    <p:embeddedFont>
      <p:font typeface="微软雅黑" panose="020B0503020204020204" pitchFamily="34" charset="-122"/>
      <p:regular r:id="rId46"/>
    </p:embeddedFont>
    <p:embeddedFont>
      <p:font typeface="方正大黑体_GBK" panose="02010600010101010101" charset="-122"/>
      <p:regular r:id="rId47"/>
    </p:embeddedFont>
    <p:embeddedFont>
      <p:font typeface="等线" panose="02010600030101010101" charset="-122"/>
      <p:regular r:id="rId48"/>
    </p:embeddedFont>
    <p:embeddedFont>
      <p:font typeface="等线 Light" panose="02010600030101010101" charset="-122"/>
      <p:regular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8.fntdata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slide" Target="slides/slide3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" TargetMode="Externa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..\assets\&#23454;&#39564;009\&#23454;&#39564;%20docker-009.md" TargetMode="External"/><Relationship Id="rId3" Type="http://schemas.openxmlformats.org/officeDocument/2006/relationships/hyperlink" Target="..\assets\&#23454;&#39564;008\&#23454;&#39564;%20docker-008.md" TargetMode="External"/><Relationship Id="rId2" Type="http://schemas.openxmlformats.org/officeDocument/2006/relationships/hyperlink" Target="..\assets\&#23454;&#39564;007\&#23454;&#39564;%20dockr-007" TargetMode="External"/><Relationship Id="rId1" Type="http://schemas.openxmlformats.org/officeDocument/2006/relationships/hyperlink" Target="..\assets\&#23454;&#39564;006\&#23454;&#39564;%20dockers-006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10\&#23454;&#39564;%20docker-010.md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" TargetMode="Externa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241550" y="399986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851910" y="4153535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registry</a:t>
            </a:r>
            <a:endParaRPr lang="en-US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10385" y="225933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0385" y="316166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10385" y="373443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26185" y="1884680"/>
            <a:ext cx="690816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基本命令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/>
                <a:gridCol w="8777605"/>
              </a:tblGrid>
              <a:tr h="5080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98361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想定大小的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实例：内存限额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（1） -m 或者 --memory，设置内存的使用限额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（2） --memory-swap：设置内存+swap的使用限额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执行下列命令：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docker run -m 200M --memory-swap=300M ubuntu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swap</a:t>
            </a:r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测试内存使用：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尝试一下组合：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 200M, --memory-swap=-1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-m 200M, --vm-bytes 380M/400M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，并且没有限制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</a:t>
            </a:r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的使用权重（资源充足时该限制作用是无效的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5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  <a:endCxn id="3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cA --cpuset-cpus 0 -it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--blkio-weight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cpu-shares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-itd --device-write-bps /dev/sda:30MB centos sleep 36000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network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14755" y="1664335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684270" y="3454400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棱台 45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棱台 46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棱台 47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755" y="1664335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5806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76955" y="3435350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棱台 20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棱台 4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783330" y="5387340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76955" y="4429125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3" idx="2"/>
            <a:endCxn id="7" idx="6"/>
          </p:cNvCxnSpPr>
          <p:nvPr/>
        </p:nvCxnSpPr>
        <p:spPr>
          <a:xfrm flipH="1">
            <a:off x="6095365" y="4149090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下箭头 9"/>
          <p:cNvSpPr/>
          <p:nvPr/>
        </p:nvSpPr>
        <p:spPr>
          <a:xfrm rot="10800000">
            <a:off x="7538085" y="448119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705600" y="445960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130" y="4606290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3615" y="4584065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4755" y="1664335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617595" y="3454400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棱台 27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棱台 28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棱台 29"/>
          <p:cNvSpPr/>
          <p:nvPr/>
        </p:nvSpPr>
        <p:spPr>
          <a:xfrm>
            <a:off x="3930650" y="4888230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28" idx="2"/>
            <a:endCxn id="30" idx="7"/>
          </p:cNvCxnSpPr>
          <p:nvPr/>
        </p:nvCxnSpPr>
        <p:spPr>
          <a:xfrm>
            <a:off x="4471035" y="3676650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30" idx="2"/>
          </p:cNvCxnSpPr>
          <p:nvPr/>
        </p:nvCxnSpPr>
        <p:spPr>
          <a:xfrm flipH="1" flipV="1">
            <a:off x="4471670" y="5216525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53260" y="1365885"/>
            <a:ext cx="7947660" cy="4751705"/>
            <a:chOff x="3076" y="2151"/>
            <a:chExt cx="12516" cy="7483"/>
          </a:xfrm>
        </p:grpSpPr>
        <p:sp>
          <p:nvSpPr>
            <p:cNvPr id="4" name="右箭头 3"/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432" y="3377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肘形连接符 51"/>
            <p:cNvCxnSpPr>
              <a:stCxn id="36" idx="1"/>
              <a:endCxn id="36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38" idx="1"/>
              <a:endCxn id="38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15260" y="2022475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容器网络驱动类型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，默认网络驱动程序；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host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，直接使用宿主机网路；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连接在一起，是集群通信的基础；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地址，直连物理网络；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其他网络插件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95730" y="3084195"/>
            <a:ext cx="2881630" cy="1532255"/>
            <a:chOff x="4521" y="6430"/>
            <a:chExt cx="4538" cy="2413"/>
          </a:xfrm>
        </p:grpSpPr>
        <p:sp>
          <p:nvSpPr>
            <p:cNvPr id="36" name="立方体 35"/>
            <p:cNvSpPr/>
            <p:nvPr/>
          </p:nvSpPr>
          <p:spPr>
            <a:xfrm>
              <a:off x="4521" y="8109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Base</a:t>
              </a:r>
              <a:endParaRPr lang="en-US" altLang="zh-CN"/>
            </a:p>
          </p:txBody>
        </p:sp>
        <p:sp>
          <p:nvSpPr>
            <p:cNvPr id="37" name="立方体 36"/>
            <p:cNvSpPr/>
            <p:nvPr/>
          </p:nvSpPr>
          <p:spPr>
            <a:xfrm>
              <a:off x="4521" y="7545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environment</a:t>
              </a:r>
              <a:endParaRPr lang="en-US" altLang="zh-CN"/>
            </a:p>
          </p:txBody>
        </p:sp>
        <p:sp>
          <p:nvSpPr>
            <p:cNvPr id="39" name="立方体 38"/>
            <p:cNvSpPr/>
            <p:nvPr/>
          </p:nvSpPr>
          <p:spPr>
            <a:xfrm>
              <a:off x="4521" y="6994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custom libs</a:t>
              </a:r>
              <a:endParaRPr lang="en-US" altLang="zh-CN"/>
            </a:p>
          </p:txBody>
        </p:sp>
        <p:sp>
          <p:nvSpPr>
            <p:cNvPr id="40" name="立方体 39"/>
            <p:cNvSpPr/>
            <p:nvPr/>
          </p:nvSpPr>
          <p:spPr>
            <a:xfrm>
              <a:off x="4521" y="6430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APP</a:t>
              </a:r>
              <a:endParaRPr lang="en-US" altLang="zh-CN"/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7600" y="5130165"/>
            <a:ext cx="3438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[image name] = [repository]:[tag]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570" y="187515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" y="115824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1920" y="1158240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1920" y="1875155"/>
            <a:ext cx="4460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提供容器之间的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DNS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解析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提供更好的隔离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容器可以动态的从用户自定义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添加或移除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每个用户自定义网络都可以创建可配置的桥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default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桥上的容器共享环境变量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7666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管理一个用户定义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75155"/>
            <a:ext cx="65462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[COMMAND] [OPTIONS] &lt;BRIDGE-NAME&gt;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[COMMAND]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connect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将一个容器连接到指定网络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create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创建一个网络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disconnect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将容器与一个网络断开连接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inspect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展示一个或多个容器网络细节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ls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列出所有容器网络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prune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移除所有未被使用的网络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rm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删除一个或多个网络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创建时指定自定义网络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create --name nginx --network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将已有的容器链接到自定义网络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在网络中移除指定容器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disconnect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2205" y="215201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实质上配置系统底层网络基础设施，例如添加、删除桥设备，配置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netfilter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规则等</a:t>
            </a:r>
            <a:endParaRPr lang="zh-CN" altLang="en-US" sz="1400" b="1" i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05" y="3835400"/>
            <a:ext cx="4196715" cy="199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12205" y="3194685"/>
            <a:ext cx="22275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/etc/docker/daemon.json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Overlay network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网络驱动在多个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之间创建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一个分布式网络。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817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host1 network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300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network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196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host3 netowkr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570" y="2818765"/>
            <a:ext cx="5311775" cy="259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overlay network(docker swarm)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17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078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9196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8" idx="2"/>
          </p:cNvCxnSpPr>
          <p:nvPr/>
        </p:nvCxnSpPr>
        <p:spPr>
          <a:xfrm>
            <a:off x="1447165" y="2656205"/>
            <a:ext cx="635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7" idx="0"/>
          </p:cNvCxnSpPr>
          <p:nvPr/>
        </p:nvCxnSpPr>
        <p:spPr>
          <a:xfrm>
            <a:off x="3279775" y="2656205"/>
            <a:ext cx="0" cy="162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5092065" y="2656205"/>
            <a:ext cx="8890" cy="1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3570" y="3719830"/>
            <a:ext cx="55581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当初始化一个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宿主机会创建两个新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network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，当初创建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，未指定用户定义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，将自动连接至该网络。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负责集群服务控制及数据流量的传输。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docker_gwbridge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，用以外部访问外部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网络的创建依赖于</a:t>
            </a: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的激活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0240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一般情况下是无需设置的，除非对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网络有特殊需求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2472690"/>
            <a:ext cx="3763645" cy="1771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4440555"/>
            <a:ext cx="4152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13505" y="1938020"/>
            <a:ext cx="3256280" cy="15557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docker-006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桥接网络实验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docker-007 host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docker-008 Overlay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docker-009 Macvlan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storage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概要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555815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默认情况下容器内的所有数据都存储在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 layer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，也就是说：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容器删除后，数据无法留存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强依赖容器所在宿主，无法随意迁移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依赖于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union filesystem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，与数据卷相比，性能差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为了进行数据持久化，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提供了两种持久化方案：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无论使用了那种存储方式，在容器内看起来都是一样的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管理，其他进程无法修改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使用文件系统内任意路径，其他进程可以修改对应的数据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8470" y="2087245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053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创建和管理，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 create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命令或随容器和服务创建时自动创建。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，其挂在给容器的过程与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并没有什么差异，只是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管理，从宿主机和的核心文件系统中被隔离了出来。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可以同时挂载给多个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，没有在运行容器使用该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仍然留存不会被自动删除，可以使用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voluem prune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anonymous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，二者行为没有差别。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 drivers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，用以连接远程或云存储系统。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550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2654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在早期的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版本中就已经得到了应用，与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相比，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功能有限。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挂载到容器中的文件或目录，需要与文件或目录的系统绝对路径相关联。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有较好的性能，但依赖于文件系统的目录结构。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存储不可以使用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进行管理，推荐使用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570" y="4570095"/>
            <a:ext cx="33864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tmpfs mounts/named pipes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67055" y="1928495"/>
            <a:ext cx="19507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055" y="2374900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多容器共享数据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配置与运行环境解耦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当希望使用远程或云存储时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当需要对数据进行备份、恢复、合并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低延迟高吞吐的高性能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I/O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实现本地文件系统管理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tooltip="" action="ppaction://hlinkfile"/>
              </a:rPr>
              <a:t>实验 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tooltip="" action="ppaction://hlinkfile"/>
              </a:rPr>
              <a:t>docker-010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8315" y="1928495"/>
            <a:ext cx="2450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8315" y="2374900"/>
            <a:ext cx="4820285" cy="1189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从宿主机共享配置文件给容器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共享源码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目录结构一致性要求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012690" y="2139315"/>
            <a:ext cx="5640705" cy="3051810"/>
            <a:chOff x="7894" y="3369"/>
            <a:chExt cx="8883" cy="4806"/>
          </a:xfrm>
        </p:grpSpPr>
        <p:grpSp>
          <p:nvGrpSpPr>
            <p:cNvPr id="28" name="组合 27"/>
            <p:cNvGrpSpPr/>
            <p:nvPr/>
          </p:nvGrpSpPr>
          <p:grpSpPr>
            <a:xfrm>
              <a:off x="12387" y="3369"/>
              <a:ext cx="4391" cy="4806"/>
              <a:chOff x="7034" y="4080"/>
              <a:chExt cx="4391" cy="4806"/>
            </a:xfrm>
          </p:grpSpPr>
          <p:sp>
            <p:nvSpPr>
              <p:cNvPr id="14" name="立方体 13"/>
              <p:cNvSpPr/>
              <p:nvPr/>
            </p:nvSpPr>
            <p:spPr>
              <a:xfrm>
                <a:off x="7034" y="7044"/>
                <a:ext cx="4391" cy="1842"/>
              </a:xfrm>
              <a:prstGeom prst="cube">
                <a:avLst>
                  <a:gd name="adj" fmla="val 665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kernel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277" y="7724"/>
                <a:ext cx="1140" cy="48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bootfs</a:t>
                </a:r>
                <a:endPara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7757" y="7557"/>
                <a:ext cx="3004" cy="3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立方体 16"/>
              <p:cNvSpPr/>
              <p:nvPr/>
            </p:nvSpPr>
            <p:spPr>
              <a:xfrm>
                <a:off x="7757" y="63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base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立方体 17"/>
              <p:cNvSpPr/>
              <p:nvPr/>
            </p:nvSpPr>
            <p:spPr>
              <a:xfrm>
                <a:off x="7757" y="5614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立方体 18"/>
              <p:cNvSpPr/>
              <p:nvPr/>
            </p:nvSpPr>
            <p:spPr>
              <a:xfrm>
                <a:off x="7757" y="4848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立方体 19"/>
              <p:cNvSpPr/>
              <p:nvPr/>
            </p:nvSpPr>
            <p:spPr>
              <a:xfrm>
                <a:off x="7757" y="40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container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 rot="18780000">
                <a:off x="10702" y="6787"/>
                <a:ext cx="834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CentOS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18780000">
                <a:off x="10823" y="6021"/>
                <a:ext cx="561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vim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8780000">
                <a:off x="10717" y="5297"/>
                <a:ext cx="743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httpd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910" y="4080"/>
                <a:ext cx="1256" cy="43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writable</a:t>
                </a:r>
                <a:endPara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7894" y="6226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FROM centos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3" name="直接箭头连接符 32"/>
            <p:cNvCxnSpPr>
              <a:stCxn id="32" idx="3"/>
              <a:endCxn id="17" idx="2"/>
            </p:cNvCxnSpPr>
            <p:nvPr/>
          </p:nvCxnSpPr>
          <p:spPr>
            <a:xfrm>
              <a:off x="10823" y="6456"/>
              <a:ext cx="2287" cy="2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7894" y="5475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vim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5" name="直接箭头连接符 34"/>
            <p:cNvCxnSpPr>
              <a:stCxn id="34" idx="3"/>
              <a:endCxn id="18" idx="2"/>
            </p:cNvCxnSpPr>
            <p:nvPr/>
          </p:nvCxnSpPr>
          <p:spPr>
            <a:xfrm>
              <a:off x="11562" y="5705"/>
              <a:ext cx="1548" cy="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7894" y="4702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httpd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7" name="直接箭头连接符 36"/>
            <p:cNvCxnSpPr>
              <a:stCxn id="36" idx="3"/>
              <a:endCxn id="19" idx="2"/>
            </p:cNvCxnSpPr>
            <p:nvPr/>
          </p:nvCxnSpPr>
          <p:spPr>
            <a:xfrm>
              <a:off x="11562" y="4932"/>
              <a:ext cx="1548" cy="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7894" y="3931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CMD [“/bin/bash”]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9" name="直接箭头连接符 38"/>
            <p:cNvCxnSpPr>
              <a:stCxn id="38" idx="3"/>
              <a:endCxn id="20" idx="2"/>
            </p:cNvCxnSpPr>
            <p:nvPr/>
          </p:nvCxnSpPr>
          <p:spPr>
            <a:xfrm>
              <a:off x="10823" y="4161"/>
              <a:ext cx="228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1166813" y="5526405"/>
            <a:ext cx="667131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6390" y="3723640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8706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4546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70935"/>
            <a:ext cx="159385" cy="103886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ags/tag2.xml><?xml version="1.0" encoding="utf-8"?>
<p:tagLst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7499</Words>
  <Application>WPS 演示</Application>
  <PresentationFormat>宽屏</PresentationFormat>
  <Paragraphs>735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52</cp:revision>
  <dcterms:created xsi:type="dcterms:W3CDTF">2018-10-08T02:46:00Z</dcterms:created>
  <dcterms:modified xsi:type="dcterms:W3CDTF">2020-11-25T09:24:18Z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